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78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4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5842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46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66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92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5841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607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52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2035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7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4C174-EE4F-4511-93E3-EF450780C37C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D510-093E-483C-98DC-A21944B7AA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9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A.E.- 10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29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Funções Lógicas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Manobras de </a:t>
            </a:r>
            <a:r>
              <a:rPr lang="pt-BR" dirty="0" err="1" smtClean="0"/>
              <a:t>intertravamento</a:t>
            </a:r>
            <a:r>
              <a:rPr lang="pt-BR" dirty="0" smtClean="0"/>
              <a:t> ou sequenciais podem ser feitas pela combinação de contatos elétricos e dispositivos eletromecânicos, que trabalhando em conjunto, são capazes de implementar funções lógicas a serem realizadas em determinado processo.</a:t>
            </a:r>
          </a:p>
          <a:p>
            <a:r>
              <a:rPr lang="pt-BR" dirty="0" smtClean="0"/>
              <a:t>Essa associação de dispositivos elétricos e eletromecânicos deu origem aos chamados painéis (ou quadros) de comandos  elétricos, que são montados em caixas metálicas.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2712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Diagramas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Os contatos dos dispositivos elétricos devem ser representados nos circuitos na condição NA.</a:t>
            </a:r>
          </a:p>
          <a:p>
            <a:r>
              <a:rPr lang="pt-BR" dirty="0" smtClean="0"/>
              <a:t>Nos diagramas de circuitos de comandos, devemos padronizar os símbolos gráficos usados para representar os dispositivos, bem como a relação entre eles. O significado e simbologia têm que estar de acordo com as abreviaturas das principais normas nacionais e internacionais adotadas na construção e instalação de componentes.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29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Normas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NBR 5037-Símbolos gráficos de eletricidade: </a:t>
            </a:r>
            <a:r>
              <a:rPr lang="pt-BR" dirty="0" err="1" smtClean="0"/>
              <a:t>fusíveis,etc</a:t>
            </a:r>
            <a:r>
              <a:rPr lang="pt-BR" dirty="0" smtClean="0"/>
              <a:t>.</a:t>
            </a:r>
          </a:p>
          <a:p>
            <a:r>
              <a:rPr lang="pt-BR" dirty="0" smtClean="0"/>
              <a:t>NBR 5272 – Símbolos gráficos de eletricidade: dispositivos de partida.</a:t>
            </a:r>
          </a:p>
          <a:p>
            <a:r>
              <a:rPr lang="pt-BR" dirty="0" smtClean="0"/>
              <a:t>NBR 5274- Símbolos gráficos de eletricidade: contatos, chaves, interruptores, dispositivos de alarme e de sinalização.</a:t>
            </a:r>
          </a:p>
          <a:p>
            <a:r>
              <a:rPr lang="pt-BR" dirty="0" smtClean="0"/>
              <a:t>NBR 5446- Símbolos de relação usados na confecção de esquemas.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672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507288" cy="5721499"/>
          </a:xfrm>
        </p:spPr>
        <p:txBody>
          <a:bodyPr>
            <a:normAutofit/>
          </a:bodyPr>
          <a:lstStyle/>
          <a:p>
            <a:r>
              <a:rPr lang="pt-BR" dirty="0" smtClean="0"/>
              <a:t>Para montar um painel de comando, é fundamental conhecer as funções lógicas básicas dos principais dispositivos de acionamento. </a:t>
            </a:r>
          </a:p>
          <a:p>
            <a:r>
              <a:rPr lang="pt-BR" dirty="0" smtClean="0"/>
              <a:t>Função normal: O circuito utiliza para estabelecer uma relação lógica muito simples.</a:t>
            </a:r>
          </a:p>
          <a:p>
            <a:r>
              <a:rPr lang="pt-BR" dirty="0" smtClean="0"/>
              <a:t>Caso o contato NA seja acionado, a carga será acionada; caso o contato não seja acionado, a carga será desligada.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53136"/>
            <a:ext cx="2090289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56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721499"/>
          </a:xfrm>
        </p:spPr>
        <p:txBody>
          <a:bodyPr/>
          <a:lstStyle/>
          <a:p>
            <a:r>
              <a:rPr lang="pt-BR" b="1" dirty="0" smtClean="0"/>
              <a:t>Função Inversora- </a:t>
            </a:r>
            <a:r>
              <a:rPr lang="pt-BR" dirty="0" smtClean="0"/>
              <a:t>Do ponto de vista lógico, o circuito realiza uma inversão do estado lógico de sua entrada; portanto, o caso lógico da saída é invertido em relação à entrada.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36912"/>
            <a:ext cx="2574418" cy="249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88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649491"/>
          </a:xfrm>
        </p:spPr>
        <p:txBody>
          <a:bodyPr/>
          <a:lstStyle/>
          <a:p>
            <a:r>
              <a:rPr lang="pt-BR" b="1" dirty="0" smtClean="0"/>
              <a:t>Função E </a:t>
            </a:r>
            <a:r>
              <a:rPr lang="pt-BR" dirty="0" smtClean="0"/>
              <a:t>– essa função envolve no mínimo duas entradas, </a:t>
            </a:r>
            <a:r>
              <a:rPr lang="pt-BR" dirty="0" err="1" smtClean="0"/>
              <a:t>relacionado-as</a:t>
            </a:r>
            <a:r>
              <a:rPr lang="pt-BR" dirty="0" smtClean="0"/>
              <a:t> logicamente de maneira que uma e outra sejam acionadas simultaneamente para que a saída esteja ligada. Ela é representada por dois contatos em série.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91336"/>
            <a:ext cx="1997769" cy="271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474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5577483"/>
          </a:xfrm>
        </p:spPr>
        <p:txBody>
          <a:bodyPr/>
          <a:lstStyle/>
          <a:p>
            <a:r>
              <a:rPr lang="pt-BR" b="1" dirty="0" smtClean="0"/>
              <a:t>Função OU </a:t>
            </a:r>
            <a:r>
              <a:rPr lang="pt-BR" dirty="0" smtClean="0"/>
              <a:t>– Colocando os contatos em paralelo, implementa-se a função  bastando que  que</a:t>
            </a:r>
          </a:p>
          <a:p>
            <a:r>
              <a:rPr lang="pt-BR" dirty="0" smtClean="0"/>
              <a:t> um contato ou outro seja acionado.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80928"/>
            <a:ext cx="3457178" cy="346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093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37523"/>
          </a:xfrm>
        </p:spPr>
        <p:txBody>
          <a:bodyPr>
            <a:normAutofit/>
          </a:bodyPr>
          <a:lstStyle/>
          <a:p>
            <a:r>
              <a:rPr lang="pt-BR" b="1" dirty="0" smtClean="0"/>
              <a:t>Formas de atuação dos contatos- </a:t>
            </a:r>
            <a:r>
              <a:rPr lang="pt-BR" dirty="0" smtClean="0"/>
              <a:t>é necessário conhecer os componentes básicos dos comandos e também sua finalidade para ler e compreender a representação gráfica de um circuito elétrico. Alguns desses elementos são:</a:t>
            </a:r>
          </a:p>
          <a:p>
            <a:r>
              <a:rPr lang="pt-BR" b="1" dirty="0" smtClean="0"/>
              <a:t>Contato selo- </a:t>
            </a:r>
            <a:r>
              <a:rPr lang="pt-BR" dirty="0" smtClean="0"/>
              <a:t>mantém a corrente circulando pelo </a:t>
            </a:r>
            <a:r>
              <a:rPr lang="pt-BR" dirty="0" err="1" smtClean="0"/>
              <a:t>contator</a:t>
            </a:r>
            <a:r>
              <a:rPr lang="pt-BR" dirty="0" smtClean="0"/>
              <a:t>, mesmo depois de o operador ter retirado o dedo da botoeira. O contato selo é sempre ligado em paralelo como o contato de fechamento da botoeira.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25144"/>
            <a:ext cx="2016224" cy="196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92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6632"/>
            <a:ext cx="8435280" cy="6009531"/>
          </a:xfrm>
        </p:spPr>
        <p:txBody>
          <a:bodyPr>
            <a:normAutofit/>
          </a:bodyPr>
          <a:lstStyle/>
          <a:p>
            <a:r>
              <a:rPr lang="pt-BR" b="1" dirty="0" smtClean="0"/>
              <a:t>Contato de selo com dois contatos </a:t>
            </a:r>
            <a:r>
              <a:rPr lang="pt-BR" dirty="0" smtClean="0"/>
              <a:t>– para segurança no sistema, podem-se utilizar dois contatos de selo.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b="1" dirty="0"/>
          </a:p>
          <a:p>
            <a:endParaRPr lang="pt-BR" b="1" dirty="0" smtClean="0"/>
          </a:p>
          <a:p>
            <a:endParaRPr lang="pt-BR" b="1" dirty="0"/>
          </a:p>
          <a:p>
            <a:endParaRPr lang="pt-BR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44824"/>
            <a:ext cx="4031167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773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t-BR" b="1" dirty="0" err="1" smtClean="0"/>
              <a:t>Intertravamento</a:t>
            </a:r>
            <a:r>
              <a:rPr lang="pt-BR" dirty="0" smtClean="0"/>
              <a:t>- é usado quando em algumas manobras o funcionamento simultâneo de dois ou mais </a:t>
            </a:r>
            <a:r>
              <a:rPr lang="pt-BR" dirty="0" err="1" smtClean="0"/>
              <a:t>contatores</a:t>
            </a:r>
            <a:r>
              <a:rPr lang="pt-BR" dirty="0" smtClean="0"/>
              <a:t> é indesejável. Nesse caso, os contatos devem ficar antes da alimentação da bobina dos </a:t>
            </a:r>
            <a:r>
              <a:rPr lang="pt-BR" dirty="0" err="1" smtClean="0"/>
              <a:t>contatores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15" y="3284984"/>
            <a:ext cx="25812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371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649491"/>
          </a:xfrm>
        </p:spPr>
        <p:txBody>
          <a:bodyPr/>
          <a:lstStyle/>
          <a:p>
            <a:r>
              <a:rPr lang="pt-BR" b="1" dirty="0" err="1" smtClean="0"/>
              <a:t>Intertravamento</a:t>
            </a:r>
            <a:r>
              <a:rPr lang="pt-BR" b="1" dirty="0" smtClean="0"/>
              <a:t> com dois contatos </a:t>
            </a:r>
            <a:r>
              <a:rPr lang="pt-BR" dirty="0" smtClean="0"/>
              <a:t>– Quando cargas com altas correntes são acionadas, utilizam-se dois contatos de </a:t>
            </a:r>
            <a:r>
              <a:rPr lang="pt-BR" dirty="0" err="1" smtClean="0"/>
              <a:t>intertravamento</a:t>
            </a:r>
            <a:r>
              <a:rPr lang="pt-BR" dirty="0" smtClean="0"/>
              <a:t>, ligados em série, elevando a segurança do sistema.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24944"/>
            <a:ext cx="131445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167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/>
          <a:lstStyle/>
          <a:p>
            <a:r>
              <a:rPr lang="pt-BR" b="1" dirty="0" smtClean="0"/>
              <a:t>Ligação condicionada </a:t>
            </a:r>
            <a:r>
              <a:rPr lang="pt-BR" dirty="0" smtClean="0"/>
              <a:t>– condiciona-se o funcionamento do </a:t>
            </a:r>
            <a:r>
              <a:rPr lang="pt-BR" dirty="0" err="1" smtClean="0"/>
              <a:t>contator</a:t>
            </a:r>
            <a:r>
              <a:rPr lang="pt-BR" dirty="0" smtClean="0"/>
              <a:t> K1 ao </a:t>
            </a:r>
            <a:r>
              <a:rPr lang="pt-BR" dirty="0" err="1" smtClean="0"/>
              <a:t>contator</a:t>
            </a:r>
            <a:r>
              <a:rPr lang="pt-BR" dirty="0" smtClean="0"/>
              <a:t> K2, colocando um contato NA do </a:t>
            </a:r>
            <a:r>
              <a:rPr lang="pt-BR" dirty="0" err="1" smtClean="0"/>
              <a:t>contator</a:t>
            </a:r>
            <a:r>
              <a:rPr lang="pt-BR" dirty="0" smtClean="0"/>
              <a:t> K2 antes do </a:t>
            </a:r>
            <a:r>
              <a:rPr lang="pt-BR" dirty="0" err="1" smtClean="0"/>
              <a:t>contator</a:t>
            </a:r>
            <a:r>
              <a:rPr lang="pt-BR" dirty="0" smtClean="0"/>
              <a:t> k1, o que significa que K1 pode ser operado apenas quando K2 estiver fechado.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584" y="3140968"/>
            <a:ext cx="196781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747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/>
          <a:lstStyle/>
          <a:p>
            <a:r>
              <a:rPr lang="pt-BR" b="1" dirty="0" smtClean="0"/>
              <a:t>Proteção do sistema- </a:t>
            </a:r>
            <a:r>
              <a:rPr lang="pt-BR" dirty="0" smtClean="0"/>
              <a:t>os relés de proteção contra sobrecarga devem estar sempre em série com as botoeiras de desligamento.</a:t>
            </a:r>
          </a:p>
          <a:p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60848"/>
            <a:ext cx="1471583" cy="404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647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77483"/>
          </a:xfrm>
        </p:spPr>
        <p:txBody>
          <a:bodyPr/>
          <a:lstStyle/>
          <a:p>
            <a:r>
              <a:rPr lang="pt-BR" b="1" dirty="0" err="1" smtClean="0"/>
              <a:t>Intertravamento</a:t>
            </a:r>
            <a:r>
              <a:rPr lang="pt-BR" b="1" dirty="0" smtClean="0"/>
              <a:t> com botoeiras- </a:t>
            </a:r>
            <a:r>
              <a:rPr lang="pt-BR" dirty="0" smtClean="0"/>
              <a:t>Não se recomenda esse tipo de ação em motores com cargas pesadas. Para representação do </a:t>
            </a:r>
            <a:r>
              <a:rPr lang="pt-BR" dirty="0" err="1" smtClean="0"/>
              <a:t>intertravamento</a:t>
            </a:r>
            <a:r>
              <a:rPr lang="pt-BR" dirty="0" smtClean="0"/>
              <a:t> com botoeiras, sugere-se que uma das botoeiras venha indicada com seus contatos invertidos.</a:t>
            </a:r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6992"/>
            <a:ext cx="2404415" cy="296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386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577483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Os circuitos destinados a acionamentos elétricos classificam-se em:</a:t>
            </a:r>
          </a:p>
          <a:p>
            <a:r>
              <a:rPr lang="pt-BR" b="1" dirty="0" smtClean="0"/>
              <a:t>Circuito de força ou de potência- </a:t>
            </a:r>
            <a:r>
              <a:rPr lang="pt-BR" dirty="0" smtClean="0"/>
              <a:t>É responsável por estabelecer a alimentação, ou seja, a conexão dos terminais da carga à rede elétrica. Fazem parte desse circuito os dispositivos de manobra e de proteção e a carga elétrica do circuito.</a:t>
            </a:r>
          </a:p>
          <a:p>
            <a:r>
              <a:rPr lang="pt-BR" b="1" dirty="0" smtClean="0"/>
              <a:t>Circuito de comando-</a:t>
            </a:r>
            <a:r>
              <a:rPr lang="pt-BR" dirty="0" smtClean="0"/>
              <a:t> É responsável por comandar o circuito de força, determinando quando a carga será ligada ou desligada. Mostra as bobinas dos </a:t>
            </a:r>
            <a:r>
              <a:rPr lang="pt-BR" dirty="0" err="1" smtClean="0"/>
              <a:t>contatores</a:t>
            </a:r>
            <a:r>
              <a:rPr lang="pt-BR" dirty="0" smtClean="0"/>
              <a:t> e seus contatos interligados seguindo a lógica de contato. Trata-se de um circuito de baixa potência, destinado a implementar a lógica do acionamento.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36079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308728"/>
            <a:ext cx="7643805" cy="643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975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78" y="322302"/>
            <a:ext cx="8341854" cy="58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53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7800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690</Words>
  <Application>Microsoft Office PowerPoint</Application>
  <PresentationFormat>Apresentação na tela (4:3)</PresentationFormat>
  <Paragraphs>52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A.E.- 10</vt:lpstr>
      <vt:lpstr>Funções Lógicas</vt:lpstr>
      <vt:lpstr>Diagramas</vt:lpstr>
      <vt:lpstr>Normas</vt:lpstr>
      <vt:lpstr>     </vt:lpstr>
      <vt:lpstr>     </vt:lpstr>
      <vt:lpstr>    </vt:lpstr>
      <vt:lpstr>     </vt:lpstr>
      <vt:lpstr>    </vt:lpstr>
      <vt:lpstr>     </vt:lpstr>
      <vt:lpstr>    </vt:lpstr>
      <vt:lpstr>    </vt:lpstr>
      <vt:lpstr>    </vt:lpstr>
      <vt:lpstr>     </vt:lpstr>
      <vt:lpstr>     </vt:lpstr>
      <vt:lpstr>     </vt:lpstr>
      <vt:lpstr>     </vt:lpstr>
      <vt:lpstr>     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A.E.- 10</dc:title>
  <dc:creator>AECIO</dc:creator>
  <cp:lastModifiedBy>AECIO</cp:lastModifiedBy>
  <cp:revision>22</cp:revision>
  <dcterms:created xsi:type="dcterms:W3CDTF">2020-07-06T15:53:59Z</dcterms:created>
  <dcterms:modified xsi:type="dcterms:W3CDTF">2020-07-06T20:30:16Z</dcterms:modified>
</cp:coreProperties>
</file>